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46" r:id="rId5"/>
    <p:sldId id="494" r:id="rId6"/>
    <p:sldId id="509" r:id="rId7"/>
    <p:sldId id="507" r:id="rId8"/>
    <p:sldId id="508" r:id="rId9"/>
    <p:sldId id="502" r:id="rId10"/>
    <p:sldId id="503" r:id="rId11"/>
    <p:sldId id="496" r:id="rId12"/>
    <p:sldId id="504" r:id="rId13"/>
    <p:sldId id="521" r:id="rId14"/>
    <p:sldId id="511" r:id="rId15"/>
    <p:sldId id="512" r:id="rId16"/>
    <p:sldId id="514" r:id="rId17"/>
    <p:sldId id="515" r:id="rId18"/>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921B11F-384C-4448-961F-3310A6128E0E}">
          <p14:sldIdLst>
            <p14:sldId id="346"/>
            <p14:sldId id="494"/>
            <p14:sldId id="509"/>
            <p14:sldId id="507"/>
            <p14:sldId id="508"/>
            <p14:sldId id="502"/>
            <p14:sldId id="503"/>
            <p14:sldId id="496"/>
            <p14:sldId id="504"/>
            <p14:sldId id="521"/>
            <p14:sldId id="511"/>
            <p14:sldId id="512"/>
            <p14:sldId id="514"/>
            <p14:sldId id="515"/>
          </p14:sldIdLst>
        </p14:section>
        <p14:section name="Standaardsectie" id="{B7D6DEA5-C2DA-4ACF-96D8-D2EC16B6A1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1"/>
    <a:srgbClr val="A1521A"/>
    <a:srgbClr val="42909E"/>
    <a:srgbClr val="172061"/>
    <a:srgbClr val="D26D25"/>
    <a:srgbClr val="72A3AE"/>
    <a:srgbClr val="94CBD5"/>
    <a:srgbClr val="9D5217"/>
    <a:srgbClr val="C8D200"/>
    <a:srgbClr val="D8D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962AC3-B683-4B41-83AE-9A0C09711A35}" v="73" dt="2019-12-18T09:16:59.69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B7962AC3-B683-4B41-83AE-9A0C09711A35}"/>
    <pc:docChg chg="delSld modSld modSection">
      <pc:chgData name="Stijn Weijermars" userId="e364d0b9-009e-4116-b78a-a86aed516e71" providerId="ADAL" clId="{B7962AC3-B683-4B41-83AE-9A0C09711A35}" dt="2019-12-18T09:17:08.988" v="108" actId="1036"/>
      <pc:docMkLst>
        <pc:docMk/>
      </pc:docMkLst>
      <pc:sldChg chg="del">
        <pc:chgData name="Stijn Weijermars" userId="e364d0b9-009e-4116-b78a-a86aed516e71" providerId="ADAL" clId="{B7962AC3-B683-4B41-83AE-9A0C09711A35}" dt="2019-12-18T07:44:30.051" v="0" actId="47"/>
        <pc:sldMkLst>
          <pc:docMk/>
          <pc:sldMk cId="0" sldId="257"/>
        </pc:sldMkLst>
      </pc:sldChg>
      <pc:sldChg chg="del">
        <pc:chgData name="Stijn Weijermars" userId="e364d0b9-009e-4116-b78a-a86aed516e71" providerId="ADAL" clId="{B7962AC3-B683-4B41-83AE-9A0C09711A35}" dt="2019-12-18T07:44:30.051" v="0" actId="47"/>
        <pc:sldMkLst>
          <pc:docMk/>
          <pc:sldMk cId="1037336793" sldId="376"/>
        </pc:sldMkLst>
      </pc:sldChg>
      <pc:sldChg chg="del">
        <pc:chgData name="Stijn Weijermars" userId="e364d0b9-009e-4116-b78a-a86aed516e71" providerId="ADAL" clId="{B7962AC3-B683-4B41-83AE-9A0C09711A35}" dt="2019-12-18T07:44:30.051" v="0" actId="47"/>
        <pc:sldMkLst>
          <pc:docMk/>
          <pc:sldMk cId="2519302667" sldId="377"/>
        </pc:sldMkLst>
      </pc:sldChg>
      <pc:sldChg chg="del">
        <pc:chgData name="Stijn Weijermars" userId="e364d0b9-009e-4116-b78a-a86aed516e71" providerId="ADAL" clId="{B7962AC3-B683-4B41-83AE-9A0C09711A35}" dt="2019-12-18T07:44:30.051" v="0" actId="47"/>
        <pc:sldMkLst>
          <pc:docMk/>
          <pc:sldMk cId="1130738994" sldId="378"/>
        </pc:sldMkLst>
      </pc:sldChg>
      <pc:sldChg chg="del">
        <pc:chgData name="Stijn Weijermars" userId="e364d0b9-009e-4116-b78a-a86aed516e71" providerId="ADAL" clId="{B7962AC3-B683-4B41-83AE-9A0C09711A35}" dt="2019-12-18T09:15:51.764" v="1" actId="47"/>
        <pc:sldMkLst>
          <pc:docMk/>
          <pc:sldMk cId="2093363385" sldId="510"/>
        </pc:sldMkLst>
      </pc:sldChg>
      <pc:sldChg chg="del">
        <pc:chgData name="Stijn Weijermars" userId="e364d0b9-009e-4116-b78a-a86aed516e71" providerId="ADAL" clId="{B7962AC3-B683-4B41-83AE-9A0C09711A35}" dt="2019-12-18T07:44:30.051" v="0" actId="47"/>
        <pc:sldMkLst>
          <pc:docMk/>
          <pc:sldMk cId="3807520157" sldId="513"/>
        </pc:sldMkLst>
      </pc:sldChg>
      <pc:sldChg chg="modSp modAnim">
        <pc:chgData name="Stijn Weijermars" userId="e364d0b9-009e-4116-b78a-a86aed516e71" providerId="ADAL" clId="{B7962AC3-B683-4B41-83AE-9A0C09711A35}" dt="2019-12-18T09:17:08.988" v="108" actId="1036"/>
        <pc:sldMkLst>
          <pc:docMk/>
          <pc:sldMk cId="2945095158" sldId="515"/>
        </pc:sldMkLst>
        <pc:spChg chg="mod">
          <ac:chgData name="Stijn Weijermars" userId="e364d0b9-009e-4116-b78a-a86aed516e71" providerId="ADAL" clId="{B7962AC3-B683-4B41-83AE-9A0C09711A35}" dt="2019-12-18T09:16:59.698" v="74" actId="20577"/>
          <ac:spMkLst>
            <pc:docMk/>
            <pc:sldMk cId="2945095158" sldId="515"/>
            <ac:spMk id="3" creationId="{6E00072D-78EA-4E61-8838-DF86DF6B9A6C}"/>
          </ac:spMkLst>
        </pc:spChg>
        <pc:picChg chg="mod">
          <ac:chgData name="Stijn Weijermars" userId="e364d0b9-009e-4116-b78a-a86aed516e71" providerId="ADAL" clId="{B7962AC3-B683-4B41-83AE-9A0C09711A35}" dt="2019-12-18T09:17:08.988" v="108" actId="1036"/>
          <ac:picMkLst>
            <pc:docMk/>
            <pc:sldMk cId="2945095158" sldId="515"/>
            <ac:picMk id="7" creationId="{0B65C447-D22A-46D9-BC48-625F5386EA65}"/>
          </ac:picMkLst>
        </pc:picChg>
        <pc:picChg chg="mod">
          <ac:chgData name="Stijn Weijermars" userId="e364d0b9-009e-4116-b78a-a86aed516e71" providerId="ADAL" clId="{B7962AC3-B683-4B41-83AE-9A0C09711A35}" dt="2019-12-18T09:17:05.012" v="97" actId="1036"/>
          <ac:picMkLst>
            <pc:docMk/>
            <pc:sldMk cId="2945095158" sldId="515"/>
            <ac:picMk id="9" creationId="{3A6906E6-DE31-4301-8821-DBD64F8A1229}"/>
          </ac:picMkLst>
        </pc:picChg>
      </pc:sldChg>
      <pc:sldChg chg="del">
        <pc:chgData name="Stijn Weijermars" userId="e364d0b9-009e-4116-b78a-a86aed516e71" providerId="ADAL" clId="{B7962AC3-B683-4B41-83AE-9A0C09711A35}" dt="2019-12-18T07:44:30.051" v="0" actId="47"/>
        <pc:sldMkLst>
          <pc:docMk/>
          <pc:sldMk cId="4139251949" sldId="516"/>
        </pc:sldMkLst>
      </pc:sldChg>
      <pc:sldChg chg="del">
        <pc:chgData name="Stijn Weijermars" userId="e364d0b9-009e-4116-b78a-a86aed516e71" providerId="ADAL" clId="{B7962AC3-B683-4B41-83AE-9A0C09711A35}" dt="2019-12-18T07:44:30.051" v="0" actId="47"/>
        <pc:sldMkLst>
          <pc:docMk/>
          <pc:sldMk cId="1156259436" sldId="518"/>
        </pc:sldMkLst>
      </pc:sldChg>
      <pc:sldChg chg="del">
        <pc:chgData name="Stijn Weijermars" userId="e364d0b9-009e-4116-b78a-a86aed516e71" providerId="ADAL" clId="{B7962AC3-B683-4B41-83AE-9A0C09711A35}" dt="2019-12-18T07:44:30.051" v="0" actId="47"/>
        <pc:sldMkLst>
          <pc:docMk/>
          <pc:sldMk cId="3723100318" sldId="5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5D1F7AA9-1F83-45A3-BEC1-0B19E81F2AE3}" type="datetimeFigureOut">
              <a:rPr lang="nl-NL" smtClean="0"/>
              <a:t>18-12-2019</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1EF8B88-49C2-453F-92C1-FE690164DB82}" type="slidenum">
              <a:rPr lang="nl-NL" smtClean="0"/>
              <a:t>‹nr.›</a:t>
            </a:fld>
            <a:endParaRPr lang="nl-NL"/>
          </a:p>
        </p:txBody>
      </p:sp>
    </p:spTree>
    <p:extLst>
      <p:ext uri="{BB962C8B-B14F-4D97-AF65-F5344CB8AC3E}">
        <p14:creationId xmlns:p14="http://schemas.microsoft.com/office/powerpoint/2010/main" val="415454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Organisatie waterbeheer</a:t>
            </a:r>
          </a:p>
          <a:p>
            <a:r>
              <a:rPr lang="nl-NL"/>
              <a:t>Waterbeheer is geen zaak van één partij, maar een samenspel van alle bestuurslagen in Nederland. Er is sprake van een gezamenlijke verantwoordelijkheid, waarbij taken in medebewind worden uitgevoerd. Dit betekent dat een zo helder mogelijke vastlegging van verantwoordelijkheden van de verschillende bij het waterbeheer betrokken overheden van groot belang is. In de Waterwet heeft dit globaal als volgt plaats gevonden:</a:t>
            </a:r>
          </a:p>
          <a:p>
            <a:endParaRPr lang="nl-NL"/>
          </a:p>
          <a:p>
            <a:r>
              <a:rPr lang="nl-NL"/>
              <a:t>De rijksoverheid is verantwoordelijk voor het nationale beleidskader en de strategische doelen voor het waterbeheer in Nederland, en voor maatregelen die een nationaal karakter hebben.</a:t>
            </a:r>
          </a:p>
          <a:p>
            <a:r>
              <a:rPr lang="nl-NL"/>
              <a:t>De provincie is verantwoordelijk voor de vertaling hiervan naar een regionaal beleidskader en voor strategische doelen op regionaal niveau. Daarbij heeft de provincie operationele taken voor een deel van het grondwaterbeheer. De provincie is geen waterbeheerder in de zin van de Waterwet.</a:t>
            </a:r>
          </a:p>
          <a:p>
            <a:r>
              <a:rPr lang="nl-NL"/>
              <a:t>De waterbeheerder (de waterschappen voor de regionale watersystemen en het Rijk voor het hoofdwatersysteem) is verantwoordelijk voor het operationele waterbeheer. De waterbeheerder legt de condities vast om de strategische doelstellingen van het waterbeheer te realiseren, bepaalt de concrete maatregelen en voert deze uit.</a:t>
            </a:r>
          </a:p>
          <a:p>
            <a:r>
              <a:rPr lang="nl-NL"/>
              <a:t>De gemeente heeft slechts enkele taken in het waterbeheer, met name in de vorm van de hemelwater- en grondwaterzorgplicht. De zorg voor de riolering behoort ook tot het takenpakket van de gemeente, maar deze opdracht is geregeld in de Wet milieubeheer.</a:t>
            </a:r>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4</a:t>
            </a:fld>
            <a:endParaRPr lang="nl-NL"/>
          </a:p>
        </p:txBody>
      </p:sp>
    </p:spTree>
    <p:extLst>
      <p:ext uri="{BB962C8B-B14F-4D97-AF65-F5344CB8AC3E}">
        <p14:creationId xmlns:p14="http://schemas.microsoft.com/office/powerpoint/2010/main" val="307313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Organisatie waterbeheer</a:t>
            </a:r>
          </a:p>
          <a:p>
            <a:r>
              <a:rPr lang="nl-NL"/>
              <a:t>Waterbeheer is geen zaak van één partij, maar een samenspel van alle bestuurslagen in Nederland. Er is sprake van een gezamenlijke verantwoordelijkheid, waarbij taken in medebewind worden uitgevoerd. Dit betekent dat een zo helder mogelijke vastlegging van verantwoordelijkheden van de verschillende bij het waterbeheer betrokken overheden van groot belang is. In de Waterwet heeft dit globaal als volgt plaats gevonden:</a:t>
            </a:r>
          </a:p>
          <a:p>
            <a:endParaRPr lang="nl-NL"/>
          </a:p>
          <a:p>
            <a:r>
              <a:rPr lang="nl-NL"/>
              <a:t>De rijksoverheid is verantwoordelijk voor het nationale beleidskader en de strategische doelen voor het waterbeheer in Nederland, en voor maatregelen die een nationaal karakter hebben.</a:t>
            </a:r>
          </a:p>
          <a:p>
            <a:r>
              <a:rPr lang="nl-NL"/>
              <a:t>De provincie is verantwoordelijk voor de vertaling hiervan naar een regionaal beleidskader en voor strategische doelen op regionaal niveau. Daarbij heeft de provincie operationele taken voor een deel van het grondwaterbeheer. De provincie is geen waterbeheerder in de zin van de Waterwet.</a:t>
            </a:r>
          </a:p>
          <a:p>
            <a:r>
              <a:rPr lang="nl-NL"/>
              <a:t>De waterbeheerder (de waterschappen voor de regionale watersystemen en het Rijk voor het hoofdwatersysteem) is verantwoordelijk voor het operationele waterbeheer. De waterbeheerder legt de condities vast om de strategische doelstellingen van het waterbeheer te realiseren, bepaalt de concrete maatregelen en voert deze uit.</a:t>
            </a:r>
          </a:p>
          <a:p>
            <a:r>
              <a:rPr lang="nl-NL"/>
              <a:t>De gemeente heeft slechts enkele taken in het waterbeheer, met name in de vorm van de hemelwater- en grondwaterzorgplicht. De zorg voor de riolering behoort ook tot het takenpakket van de gemeente, maar deze opdracht is geregeld in de Wet milieubeheer.</a:t>
            </a:r>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11</a:t>
            </a:fld>
            <a:endParaRPr lang="nl-NL"/>
          </a:p>
        </p:txBody>
      </p:sp>
    </p:spTree>
    <p:extLst>
      <p:ext uri="{BB962C8B-B14F-4D97-AF65-F5344CB8AC3E}">
        <p14:creationId xmlns:p14="http://schemas.microsoft.com/office/powerpoint/2010/main" val="2891489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18-12-2019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6444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18-12-2019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324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18-12-2019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0470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18-12-2019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7631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18-12-2019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906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18-12-2019</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7844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18-12-2019</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359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18-12-2019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36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18-12-2019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52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18-12-2019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6272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l="-20000" r="-20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18-12-2019</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79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eltacommissaris.nl/deltaprogramma"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emf"/><Relationship Id="rId4" Type="http://schemas.openxmlformats.org/officeDocument/2006/relationships/hyperlink" Target="https://deltaprogramma2020.deltacommissaris.n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l="-5000" r="-5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96460-293A-422E-9BEE-30632C18D262}"/>
              </a:ext>
            </a:extLst>
          </p:cNvPr>
          <p:cNvSpPr>
            <a:spLocks noGrp="1"/>
          </p:cNvSpPr>
          <p:nvPr>
            <p:ph type="title"/>
          </p:nvPr>
        </p:nvSpPr>
        <p:spPr/>
        <p:txBody>
          <a:bodyPr/>
          <a:lstStyle/>
          <a:p>
            <a:pPr algn="ctr"/>
            <a:r>
              <a:rPr lang="nl-NL">
                <a:solidFill>
                  <a:schemeClr val="bg1">
                    <a:lumMod val="65000"/>
                  </a:schemeClr>
                </a:solidFill>
              </a:rPr>
              <a:t>De wereld en ik</a:t>
            </a:r>
          </a:p>
        </p:txBody>
      </p:sp>
      <p:sp>
        <p:nvSpPr>
          <p:cNvPr id="3" name="Tijdelijke aanduiding voor inhoud 2">
            <a:extLst>
              <a:ext uri="{FF2B5EF4-FFF2-40B4-BE49-F238E27FC236}">
                <a16:creationId xmlns:a16="http://schemas.microsoft.com/office/drawing/2014/main" id="{EE2A069E-D329-47CF-8253-AAE185B1E00D}"/>
              </a:ext>
            </a:extLst>
          </p:cNvPr>
          <p:cNvSpPr>
            <a:spLocks noGrp="1"/>
          </p:cNvSpPr>
          <p:nvPr>
            <p:ph idx="1"/>
          </p:nvPr>
        </p:nvSpPr>
        <p:spPr/>
        <p:txBody>
          <a:bodyPr vert="horz" lIns="91440" tIns="45720" rIns="91440" bIns="45720" rtlCol="0" anchor="t">
            <a:normAutofit/>
          </a:bodyPr>
          <a:lstStyle/>
          <a:p>
            <a:pPr marL="0" indent="0">
              <a:spcAft>
                <a:spcPts val="0"/>
              </a:spcAft>
              <a:buNone/>
            </a:pPr>
            <a:r>
              <a:rPr lang="nl-NL" dirty="0"/>
              <a:t>Verdediging tegen hoogwater vanuit zee</a:t>
            </a:r>
          </a:p>
          <a:p>
            <a:pPr marL="0" indent="0">
              <a:spcAft>
                <a:spcPts val="0"/>
              </a:spcAft>
              <a:buNone/>
            </a:pPr>
            <a:r>
              <a:rPr lang="nl-NL" dirty="0">
                <a:ea typeface="Calibri" panose="020F0502020204030204" pitchFamily="34" charset="0"/>
              </a:rPr>
              <a:t>Watermanagement Nationaal Regionaal en Lokaal</a:t>
            </a:r>
          </a:p>
        </p:txBody>
      </p:sp>
      <p:sp>
        <p:nvSpPr>
          <p:cNvPr id="5" name="Titel 1">
            <a:extLst>
              <a:ext uri="{FF2B5EF4-FFF2-40B4-BE49-F238E27FC236}">
                <a16:creationId xmlns:a16="http://schemas.microsoft.com/office/drawing/2014/main" id="{67467E89-8FF8-4A04-8D46-7FE0C3DD5953}"/>
              </a:ext>
            </a:extLst>
          </p:cNvPr>
          <p:cNvSpPr txBox="1">
            <a:spLocks/>
          </p:cNvSpPr>
          <p:nvPr/>
        </p:nvSpPr>
        <p:spPr>
          <a:xfrm>
            <a:off x="0" y="5757070"/>
            <a:ext cx="103632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nl-NL" sz="4400">
                <a:solidFill>
                  <a:schemeClr val="bg1">
                    <a:lumMod val="75000"/>
                  </a:schemeClr>
                </a:solidFill>
              </a:rPr>
              <a:t>Water en energie</a:t>
            </a:r>
          </a:p>
        </p:txBody>
      </p:sp>
      <p:sp>
        <p:nvSpPr>
          <p:cNvPr id="6" name="Ondertitel 2">
            <a:extLst>
              <a:ext uri="{FF2B5EF4-FFF2-40B4-BE49-F238E27FC236}">
                <a16:creationId xmlns:a16="http://schemas.microsoft.com/office/drawing/2014/main" id="{CDB1A3C0-56B0-4A77-BF10-AD535F6312BC}"/>
              </a:ext>
            </a:extLst>
          </p:cNvPr>
          <p:cNvSpPr txBox="1">
            <a:spLocks/>
          </p:cNvSpPr>
          <p:nvPr/>
        </p:nvSpPr>
        <p:spPr>
          <a:xfrm>
            <a:off x="8114308" y="5105400"/>
            <a:ext cx="3972068"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a:solidFill>
                  <a:schemeClr val="bg1">
                    <a:lumMod val="65000"/>
                  </a:schemeClr>
                </a:solidFill>
              </a:rPr>
              <a:t>18 december  2019</a:t>
            </a:r>
          </a:p>
          <a:p>
            <a:r>
              <a:rPr lang="nl-NL" sz="2400">
                <a:solidFill>
                  <a:schemeClr val="bg1">
                    <a:lumMod val="65000"/>
                  </a:schemeClr>
                </a:solidFill>
              </a:rPr>
              <a:t>Jaar 1 – Periode 2</a:t>
            </a:r>
          </a:p>
          <a:p>
            <a:r>
              <a:rPr lang="nl-NL" sz="2400">
                <a:solidFill>
                  <a:schemeClr val="bg1">
                    <a:lumMod val="65000"/>
                  </a:schemeClr>
                </a:solidFill>
              </a:rPr>
              <a:t>Les 6</a:t>
            </a:r>
          </a:p>
        </p:txBody>
      </p:sp>
    </p:spTree>
    <p:extLst>
      <p:ext uri="{BB962C8B-B14F-4D97-AF65-F5344CB8AC3E}">
        <p14:creationId xmlns:p14="http://schemas.microsoft.com/office/powerpoint/2010/main" val="16369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41175-7BDC-422B-A427-4AA254BD07C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0D00880-8DD1-45BF-8093-306367AD35AA}"/>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538F74A8-DF78-4FE9-ACC6-27EA8C187713}"/>
              </a:ext>
            </a:extLst>
          </p:cNvPr>
          <p:cNvPicPr>
            <a:picLocks noChangeAspect="1"/>
          </p:cNvPicPr>
          <p:nvPr/>
        </p:nvPicPr>
        <p:blipFill rotWithShape="1">
          <a:blip r:embed="rId2"/>
          <a:srcRect t="6602" r="898" b="8091"/>
          <a:stretch/>
        </p:blipFill>
        <p:spPr>
          <a:xfrm>
            <a:off x="0" y="0"/>
            <a:ext cx="14163484" cy="6858000"/>
          </a:xfrm>
          <a:prstGeom prst="rect">
            <a:avLst/>
          </a:prstGeom>
        </p:spPr>
      </p:pic>
    </p:spTree>
    <p:extLst>
      <p:ext uri="{BB962C8B-B14F-4D97-AF65-F5344CB8AC3E}">
        <p14:creationId xmlns:p14="http://schemas.microsoft.com/office/powerpoint/2010/main" val="2096863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691F0EF-0E6B-46BF-8D6D-8C2A88C75CBE}"/>
              </a:ext>
            </a:extLst>
          </p:cNvPr>
          <p:cNvPicPr>
            <a:picLocks noChangeAspect="1"/>
          </p:cNvPicPr>
          <p:nvPr/>
        </p:nvPicPr>
        <p:blipFill rotWithShape="1">
          <a:blip r:embed="rId3"/>
          <a:srcRect l="42210" t="3136" r="1420" b="20552"/>
          <a:stretch/>
        </p:blipFill>
        <p:spPr>
          <a:xfrm>
            <a:off x="0" y="4750067"/>
            <a:ext cx="4456497" cy="2107933"/>
          </a:xfrm>
          <a:prstGeom prst="rect">
            <a:avLst/>
          </a:prstGeom>
        </p:spPr>
      </p:pic>
      <p:sp>
        <p:nvSpPr>
          <p:cNvPr id="2" name="Titel 1"/>
          <p:cNvSpPr>
            <a:spLocks noGrp="1"/>
          </p:cNvSpPr>
          <p:nvPr>
            <p:ph type="title"/>
          </p:nvPr>
        </p:nvSpPr>
        <p:spPr/>
        <p:txBody>
          <a:bodyPr/>
          <a:lstStyle/>
          <a:p>
            <a:r>
              <a:rPr lang="nl-NL"/>
              <a:t>Waterbeheer in Nederland Nationaal Regionaal en Lokaal</a:t>
            </a:r>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a:t>Wie zijn onze waterbeheerders ook al weer?</a:t>
            </a:r>
          </a:p>
          <a:p>
            <a:r>
              <a:rPr lang="nl-NL">
                <a:solidFill>
                  <a:schemeClr val="bg1">
                    <a:lumMod val="75000"/>
                  </a:schemeClr>
                </a:solidFill>
              </a:rPr>
              <a:t>Deltacommissie </a:t>
            </a:r>
          </a:p>
          <a:p>
            <a:pPr lvl="1"/>
            <a:r>
              <a:rPr lang="nl-NL">
                <a:solidFill>
                  <a:schemeClr val="bg1">
                    <a:lumMod val="75000"/>
                  </a:schemeClr>
                </a:solidFill>
              </a:rPr>
              <a:t> Nederland nu en in de toekomst beschermen tegen hoogwater en zorgen voor voldoende zoetwater</a:t>
            </a:r>
          </a:p>
          <a:p>
            <a:r>
              <a:rPr lang="nl-NL">
                <a:solidFill>
                  <a:schemeClr val="bg1">
                    <a:lumMod val="75000"/>
                  </a:schemeClr>
                </a:solidFill>
              </a:rPr>
              <a:t>Rijkswaterstaat </a:t>
            </a:r>
          </a:p>
          <a:p>
            <a:pPr lvl="1"/>
            <a:r>
              <a:rPr lang="nl-NL">
                <a:solidFill>
                  <a:schemeClr val="bg1">
                    <a:lumMod val="75000"/>
                  </a:schemeClr>
                </a:solidFill>
              </a:rPr>
              <a:t>uitvoeringsorganisatie van het ministerie van Infrastructuur en Waterstaat en werkt dagelijks aan een veilig, leefbaar en bereikbaar Nederland.</a:t>
            </a:r>
          </a:p>
          <a:p>
            <a:r>
              <a:rPr lang="nl-NL"/>
              <a:t>Waterschap</a:t>
            </a:r>
          </a:p>
          <a:p>
            <a:pPr lvl="1"/>
            <a:r>
              <a:rPr lang="nl-NL"/>
              <a:t>Schoon water, voldoende water, Veilige dijken, Rioolwaterzuivering</a:t>
            </a:r>
          </a:p>
          <a:p>
            <a:r>
              <a:rPr lang="nl-NL"/>
              <a:t>Gemeenten</a:t>
            </a:r>
          </a:p>
          <a:p>
            <a:pPr lvl="1"/>
            <a:r>
              <a:rPr lang="nl-NL"/>
              <a:t>Riolering		&gt; Rioolheffing</a:t>
            </a:r>
          </a:p>
          <a:p>
            <a:pPr lvl="1"/>
            <a:r>
              <a:rPr lang="nl-NL"/>
              <a:t>Oppervlaktewater kwaliteit en kwantiteit</a:t>
            </a:r>
          </a:p>
          <a:p>
            <a:pPr lvl="1"/>
            <a:r>
              <a:rPr lang="nl-NL"/>
              <a:t>Hemelwater opvangen/afvoeren naar RWZI/waterschap</a:t>
            </a:r>
          </a:p>
          <a:p>
            <a:r>
              <a:rPr lang="nl-NL"/>
              <a:t>Provincies</a:t>
            </a:r>
          </a:p>
          <a:p>
            <a:pPr lvl="1"/>
            <a:r>
              <a:rPr lang="nl-NL"/>
              <a:t>Coördinerend, sturing en monitoring</a:t>
            </a:r>
          </a:p>
          <a:p>
            <a:pPr marL="0" indent="0">
              <a:buNone/>
            </a:pPr>
            <a:endParaRPr lang="nl-NL"/>
          </a:p>
          <a:p>
            <a:pPr marL="0" indent="0">
              <a:buNone/>
            </a:pPr>
            <a:endParaRPr lang="nl-NL"/>
          </a:p>
          <a:p>
            <a:pPr marL="0" indent="0">
              <a:buNone/>
            </a:pPr>
            <a:endParaRPr lang="nl-NL"/>
          </a:p>
        </p:txBody>
      </p:sp>
    </p:spTree>
    <p:extLst>
      <p:ext uri="{BB962C8B-B14F-4D97-AF65-F5344CB8AC3E}">
        <p14:creationId xmlns:p14="http://schemas.microsoft.com/office/powerpoint/2010/main" val="27147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E61EA-959A-4C0B-AF7A-F710065AD3A9}"/>
              </a:ext>
            </a:extLst>
          </p:cNvPr>
          <p:cNvSpPr>
            <a:spLocks noGrp="1"/>
          </p:cNvSpPr>
          <p:nvPr>
            <p:ph type="title"/>
          </p:nvPr>
        </p:nvSpPr>
        <p:spPr/>
        <p:txBody>
          <a:bodyPr/>
          <a:lstStyle/>
          <a:p>
            <a:r>
              <a:rPr lang="nl-NL"/>
              <a:t>Waterschappen</a:t>
            </a:r>
          </a:p>
        </p:txBody>
      </p:sp>
      <p:sp>
        <p:nvSpPr>
          <p:cNvPr id="3" name="Tijdelijke aanduiding voor inhoud 2">
            <a:extLst>
              <a:ext uri="{FF2B5EF4-FFF2-40B4-BE49-F238E27FC236}">
                <a16:creationId xmlns:a16="http://schemas.microsoft.com/office/drawing/2014/main" id="{89E3FC3F-F90D-46DE-83F2-DEFD0270D9D7}"/>
              </a:ext>
            </a:extLst>
          </p:cNvPr>
          <p:cNvSpPr>
            <a:spLocks noGrp="1"/>
          </p:cNvSpPr>
          <p:nvPr>
            <p:ph idx="1"/>
          </p:nvPr>
        </p:nvSpPr>
        <p:spPr/>
        <p:txBody>
          <a:bodyPr/>
          <a:lstStyle/>
          <a:p>
            <a:r>
              <a:rPr lang="nl-NL"/>
              <a:t>Maak een </a:t>
            </a:r>
            <a:r>
              <a:rPr lang="nl-NL" err="1"/>
              <a:t>factsheet</a:t>
            </a:r>
            <a:r>
              <a:rPr lang="nl-NL"/>
              <a:t> van jouw waterschap</a:t>
            </a:r>
          </a:p>
          <a:p>
            <a:pPr lvl="1"/>
            <a:r>
              <a:rPr lang="nl-NL"/>
              <a:t>Wie is jouw waterschap</a:t>
            </a:r>
          </a:p>
          <a:p>
            <a:pPr lvl="1"/>
            <a:r>
              <a:rPr lang="nl-NL"/>
              <a:t>Welk (stroom)gebied beslaat het</a:t>
            </a:r>
          </a:p>
          <a:p>
            <a:pPr lvl="1"/>
            <a:r>
              <a:rPr lang="nl-NL"/>
              <a:t>Welke doelen heeft het waterschap</a:t>
            </a:r>
          </a:p>
          <a:p>
            <a:pPr lvl="1"/>
            <a:r>
              <a:rPr lang="nl-NL"/>
              <a:t>Welke maatregelen heeft het waterschap genomen</a:t>
            </a:r>
          </a:p>
          <a:p>
            <a:pPr lvl="1"/>
            <a:r>
              <a:rPr lang="nl-NL"/>
              <a:t>Wat is de visie van het waterschap</a:t>
            </a:r>
          </a:p>
        </p:txBody>
      </p:sp>
      <p:pic>
        <p:nvPicPr>
          <p:cNvPr id="4" name="Afbeelding 3" descr="Afbeelding met object, klok, meter&#10;&#10;Automatisch gegenereerde beschrijving">
            <a:extLst>
              <a:ext uri="{FF2B5EF4-FFF2-40B4-BE49-F238E27FC236}">
                <a16:creationId xmlns:a16="http://schemas.microsoft.com/office/drawing/2014/main" id="{3B3563EA-124C-46F8-89AF-87D3D7BEA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370" y="3837860"/>
            <a:ext cx="3222224" cy="768940"/>
          </a:xfrm>
          <a:prstGeom prst="rect">
            <a:avLst/>
          </a:prstGeom>
        </p:spPr>
      </p:pic>
      <p:pic>
        <p:nvPicPr>
          <p:cNvPr id="5" name="Afbeelding 4">
            <a:extLst>
              <a:ext uri="{FF2B5EF4-FFF2-40B4-BE49-F238E27FC236}">
                <a16:creationId xmlns:a16="http://schemas.microsoft.com/office/drawing/2014/main" id="{42775B6A-DC35-43B6-BE38-E2C96EDA2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4969" y="6078825"/>
            <a:ext cx="2714625" cy="676275"/>
          </a:xfrm>
          <a:prstGeom prst="rect">
            <a:avLst/>
          </a:prstGeom>
        </p:spPr>
      </p:pic>
      <p:pic>
        <p:nvPicPr>
          <p:cNvPr id="6" name="Afbeelding 5">
            <a:extLst>
              <a:ext uri="{FF2B5EF4-FFF2-40B4-BE49-F238E27FC236}">
                <a16:creationId xmlns:a16="http://schemas.microsoft.com/office/drawing/2014/main" id="{2773EFAB-CAB3-4802-8935-CD8F7DBD340A}"/>
              </a:ext>
            </a:extLst>
          </p:cNvPr>
          <p:cNvPicPr>
            <a:picLocks noChangeAspect="1"/>
          </p:cNvPicPr>
          <p:nvPr/>
        </p:nvPicPr>
        <p:blipFill>
          <a:blip r:embed="rId4"/>
          <a:stretch>
            <a:fillRect/>
          </a:stretch>
        </p:blipFill>
        <p:spPr>
          <a:xfrm>
            <a:off x="9764082" y="1556496"/>
            <a:ext cx="2209800" cy="1524000"/>
          </a:xfrm>
          <a:prstGeom prst="rect">
            <a:avLst/>
          </a:prstGeom>
        </p:spPr>
      </p:pic>
      <p:pic>
        <p:nvPicPr>
          <p:cNvPr id="7" name="Graphic 6">
            <a:extLst>
              <a:ext uri="{FF2B5EF4-FFF2-40B4-BE49-F238E27FC236}">
                <a16:creationId xmlns:a16="http://schemas.microsoft.com/office/drawing/2014/main" id="{B5CDE057-465D-4A24-BDD5-1306C7A2BE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29214" y="4834336"/>
            <a:ext cx="2820380" cy="1060143"/>
          </a:xfrm>
          <a:prstGeom prst="rect">
            <a:avLst/>
          </a:prstGeom>
        </p:spPr>
      </p:pic>
    </p:spTree>
    <p:extLst>
      <p:ext uri="{BB962C8B-B14F-4D97-AF65-F5344CB8AC3E}">
        <p14:creationId xmlns:p14="http://schemas.microsoft.com/office/powerpoint/2010/main" val="207790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1500"/>
                                  </p:stCondLst>
                                  <p:childTnLst>
                                    <p:set>
                                      <p:cBhvr>
                                        <p:cTn id="24" dur="1" fill="hold">
                                          <p:stCondLst>
                                            <p:cond delay="0"/>
                                          </p:stCondLst>
                                        </p:cTn>
                                        <p:tgtEl>
                                          <p:spTgt spid="4"/>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150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p:stCondLst>
                              <p:cond delay="4500"/>
                            </p:stCondLst>
                            <p:childTnLst>
                              <p:par>
                                <p:cTn id="29" presetID="1" presetClass="entr" presetSubtype="0" fill="hold" nodeType="afterEffect">
                                  <p:stCondLst>
                                    <p:cond delay="150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A6906E6-DE31-4301-8821-DBD64F8A1229}"/>
              </a:ext>
            </a:extLst>
          </p:cNvPr>
          <p:cNvPicPr>
            <a:picLocks noChangeAspect="1"/>
          </p:cNvPicPr>
          <p:nvPr/>
        </p:nvPicPr>
        <p:blipFill>
          <a:blip r:embed="rId2"/>
          <a:stretch>
            <a:fillRect/>
          </a:stretch>
        </p:blipFill>
        <p:spPr>
          <a:xfrm>
            <a:off x="9280748" y="193391"/>
            <a:ext cx="2552700" cy="1790700"/>
          </a:xfrm>
          <a:prstGeom prst="rect">
            <a:avLst/>
          </a:prstGeom>
        </p:spPr>
      </p:pic>
      <p:sp>
        <p:nvSpPr>
          <p:cNvPr id="2" name="Titel 1">
            <a:extLst>
              <a:ext uri="{FF2B5EF4-FFF2-40B4-BE49-F238E27FC236}">
                <a16:creationId xmlns:a16="http://schemas.microsoft.com/office/drawing/2014/main" id="{0E574D76-87B0-448F-9584-FA299D30A1AF}"/>
              </a:ext>
            </a:extLst>
          </p:cNvPr>
          <p:cNvSpPr>
            <a:spLocks noGrp="1"/>
          </p:cNvSpPr>
          <p:nvPr>
            <p:ph type="title"/>
          </p:nvPr>
        </p:nvSpPr>
        <p:spPr/>
        <p:txBody>
          <a:bodyPr/>
          <a:lstStyle/>
          <a:p>
            <a:r>
              <a:rPr lang="nl-NL"/>
              <a:t>Gemeente</a:t>
            </a:r>
          </a:p>
        </p:txBody>
      </p:sp>
      <p:sp>
        <p:nvSpPr>
          <p:cNvPr id="3" name="Tijdelijke aanduiding voor inhoud 2">
            <a:extLst>
              <a:ext uri="{FF2B5EF4-FFF2-40B4-BE49-F238E27FC236}">
                <a16:creationId xmlns:a16="http://schemas.microsoft.com/office/drawing/2014/main" id="{6E00072D-78EA-4E61-8838-DF86DF6B9A6C}"/>
              </a:ext>
            </a:extLst>
          </p:cNvPr>
          <p:cNvSpPr>
            <a:spLocks noGrp="1"/>
          </p:cNvSpPr>
          <p:nvPr>
            <p:ph idx="1"/>
          </p:nvPr>
        </p:nvSpPr>
        <p:spPr/>
        <p:txBody>
          <a:bodyPr/>
          <a:lstStyle/>
          <a:p>
            <a:r>
              <a:rPr lang="nl-NL"/>
              <a:t>Maak een </a:t>
            </a:r>
            <a:r>
              <a:rPr lang="nl-NL" err="1"/>
              <a:t>factsheet</a:t>
            </a:r>
            <a:r>
              <a:rPr lang="nl-NL"/>
              <a:t> van jouw gemeente</a:t>
            </a:r>
          </a:p>
          <a:p>
            <a:pPr lvl="1"/>
            <a:r>
              <a:rPr lang="nl-NL"/>
              <a:t>Wie is jouw gemeente</a:t>
            </a:r>
          </a:p>
          <a:p>
            <a:pPr lvl="1"/>
            <a:r>
              <a:rPr lang="nl-NL"/>
              <a:t>Wat doet jouw gemeente met en voor water?</a:t>
            </a:r>
          </a:p>
          <a:p>
            <a:pPr lvl="1"/>
            <a:r>
              <a:rPr lang="nl-NL"/>
              <a:t>Hoe profileert jouw gemeente zich?</a:t>
            </a:r>
          </a:p>
          <a:p>
            <a:endParaRPr lang="nl-NL"/>
          </a:p>
        </p:txBody>
      </p:sp>
      <p:pic>
        <p:nvPicPr>
          <p:cNvPr id="5" name="Afbeelding 4" descr="Afbeelding met tekening&#10;&#10;Automatisch gegenereerde beschrijving">
            <a:extLst>
              <a:ext uri="{FF2B5EF4-FFF2-40B4-BE49-F238E27FC236}">
                <a16:creationId xmlns:a16="http://schemas.microsoft.com/office/drawing/2014/main" id="{BFD4EA6E-C8C3-4650-BAB9-4B984C6CE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671" y="5961189"/>
            <a:ext cx="3933825" cy="762000"/>
          </a:xfrm>
          <a:prstGeom prst="rect">
            <a:avLst/>
          </a:prstGeom>
        </p:spPr>
      </p:pic>
      <p:pic>
        <p:nvPicPr>
          <p:cNvPr id="7" name="Graphic 6">
            <a:extLst>
              <a:ext uri="{FF2B5EF4-FFF2-40B4-BE49-F238E27FC236}">
                <a16:creationId xmlns:a16="http://schemas.microsoft.com/office/drawing/2014/main" id="{0B65C447-D22A-46D9-BC48-625F5386EA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0619" y="3513616"/>
            <a:ext cx="4286250" cy="1428750"/>
          </a:xfrm>
          <a:prstGeom prst="rect">
            <a:avLst/>
          </a:prstGeom>
        </p:spPr>
      </p:pic>
      <p:pic>
        <p:nvPicPr>
          <p:cNvPr id="8" name="Afbeelding 7">
            <a:extLst>
              <a:ext uri="{FF2B5EF4-FFF2-40B4-BE49-F238E27FC236}">
                <a16:creationId xmlns:a16="http://schemas.microsoft.com/office/drawing/2014/main" id="{74C65C29-C921-47B7-9CEF-6AC5A5FC5756}"/>
              </a:ext>
            </a:extLst>
          </p:cNvPr>
          <p:cNvPicPr>
            <a:picLocks noChangeAspect="1"/>
          </p:cNvPicPr>
          <p:nvPr/>
        </p:nvPicPr>
        <p:blipFill>
          <a:blip r:embed="rId6"/>
          <a:stretch>
            <a:fillRect/>
          </a:stretch>
        </p:blipFill>
        <p:spPr>
          <a:xfrm>
            <a:off x="8508505" y="3260607"/>
            <a:ext cx="3218155" cy="1319207"/>
          </a:xfrm>
          <a:prstGeom prst="rect">
            <a:avLst/>
          </a:prstGeom>
        </p:spPr>
      </p:pic>
    </p:spTree>
    <p:extLst>
      <p:ext uri="{BB962C8B-B14F-4D97-AF65-F5344CB8AC3E}">
        <p14:creationId xmlns:p14="http://schemas.microsoft.com/office/powerpoint/2010/main" val="168755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200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150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3500"/>
                            </p:stCondLst>
                            <p:childTnLst>
                              <p:par>
                                <p:cTn id="22" presetID="1" presetClass="entr" presetSubtype="0" fill="hold" nodeType="afterEffect">
                                  <p:stCondLst>
                                    <p:cond delay="1500"/>
                                  </p:stCondLst>
                                  <p:childTnLst>
                                    <p:set>
                                      <p:cBhvr>
                                        <p:cTn id="23" dur="1" fill="hold">
                                          <p:stCondLst>
                                            <p:cond delay="0"/>
                                          </p:stCondLst>
                                        </p:cTn>
                                        <p:tgtEl>
                                          <p:spTgt spid="5"/>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nodeType="afterEffect">
                                  <p:stCondLst>
                                    <p:cond delay="150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E00072D-78EA-4E61-8838-DF86DF6B9A6C}"/>
              </a:ext>
            </a:extLst>
          </p:cNvPr>
          <p:cNvSpPr>
            <a:spLocks noGrp="1"/>
          </p:cNvSpPr>
          <p:nvPr>
            <p:ph idx="1"/>
          </p:nvPr>
        </p:nvSpPr>
        <p:spPr/>
        <p:txBody>
          <a:bodyPr/>
          <a:lstStyle/>
          <a:p>
            <a:r>
              <a:rPr lang="nl-NL" dirty="0"/>
              <a:t>Maak een </a:t>
            </a:r>
            <a:r>
              <a:rPr lang="nl-NL" dirty="0" err="1"/>
              <a:t>factsheet</a:t>
            </a:r>
            <a:r>
              <a:rPr lang="nl-NL" dirty="0"/>
              <a:t> van jouw provincie</a:t>
            </a:r>
          </a:p>
          <a:p>
            <a:pPr lvl="1"/>
            <a:r>
              <a:rPr lang="nl-NL" dirty="0"/>
              <a:t>Wie is jouw provincie</a:t>
            </a:r>
          </a:p>
          <a:p>
            <a:pPr lvl="1"/>
            <a:r>
              <a:rPr lang="nl-NL" dirty="0"/>
              <a:t>Wat doet jouw provincie met en voor water?</a:t>
            </a:r>
          </a:p>
          <a:p>
            <a:pPr lvl="1"/>
            <a:r>
              <a:rPr lang="nl-NL" dirty="0"/>
              <a:t>Hoe profileert jouw provincie zich?</a:t>
            </a:r>
          </a:p>
          <a:p>
            <a:pPr lvl="1"/>
            <a:endParaRPr lang="nl-NL" dirty="0"/>
          </a:p>
          <a:p>
            <a:r>
              <a:rPr lang="nl-NL" dirty="0"/>
              <a:t>Plaats de 3 </a:t>
            </a:r>
            <a:r>
              <a:rPr lang="nl-NL" dirty="0" err="1"/>
              <a:t>factsheets</a:t>
            </a:r>
            <a:r>
              <a:rPr lang="nl-NL" dirty="0"/>
              <a:t> in je portfolio op het </a:t>
            </a:r>
            <a:r>
              <a:rPr lang="nl-NL" dirty="0" err="1"/>
              <a:t>leerplatform</a:t>
            </a:r>
            <a:endParaRPr lang="nl-NL" dirty="0"/>
          </a:p>
          <a:p>
            <a:endParaRPr lang="nl-NL" dirty="0"/>
          </a:p>
        </p:txBody>
      </p:sp>
      <p:pic>
        <p:nvPicPr>
          <p:cNvPr id="9" name="Afbeelding 8">
            <a:extLst>
              <a:ext uri="{FF2B5EF4-FFF2-40B4-BE49-F238E27FC236}">
                <a16:creationId xmlns:a16="http://schemas.microsoft.com/office/drawing/2014/main" id="{3A6906E6-DE31-4301-8821-DBD64F8A12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59462" y="4174578"/>
            <a:ext cx="3978442" cy="1466309"/>
          </a:xfrm>
          <a:prstGeom prst="rect">
            <a:avLst/>
          </a:prstGeom>
        </p:spPr>
      </p:pic>
      <p:sp>
        <p:nvSpPr>
          <p:cNvPr id="2" name="Titel 1">
            <a:extLst>
              <a:ext uri="{FF2B5EF4-FFF2-40B4-BE49-F238E27FC236}">
                <a16:creationId xmlns:a16="http://schemas.microsoft.com/office/drawing/2014/main" id="{0E574D76-87B0-448F-9584-FA299D30A1AF}"/>
              </a:ext>
            </a:extLst>
          </p:cNvPr>
          <p:cNvSpPr>
            <a:spLocks noGrp="1"/>
          </p:cNvSpPr>
          <p:nvPr>
            <p:ph type="title"/>
          </p:nvPr>
        </p:nvSpPr>
        <p:spPr/>
        <p:txBody>
          <a:bodyPr/>
          <a:lstStyle/>
          <a:p>
            <a:r>
              <a:rPr lang="nl-NL"/>
              <a:t>Provincie </a:t>
            </a:r>
          </a:p>
        </p:txBody>
      </p:sp>
      <p:pic>
        <p:nvPicPr>
          <p:cNvPr id="7" name="Graphic 6">
            <a:extLst>
              <a:ext uri="{FF2B5EF4-FFF2-40B4-BE49-F238E27FC236}">
                <a16:creationId xmlns:a16="http://schemas.microsoft.com/office/drawing/2014/main" id="{0B65C447-D22A-46D9-BC48-625F5386EA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36775" y="3425497"/>
            <a:ext cx="4554711" cy="2540675"/>
          </a:xfrm>
          <a:prstGeom prst="rect">
            <a:avLst/>
          </a:prstGeom>
        </p:spPr>
      </p:pic>
      <p:pic>
        <p:nvPicPr>
          <p:cNvPr id="8" name="Afbeelding 7">
            <a:extLst>
              <a:ext uri="{FF2B5EF4-FFF2-40B4-BE49-F238E27FC236}">
                <a16:creationId xmlns:a16="http://schemas.microsoft.com/office/drawing/2014/main" id="{74C65C29-C921-47B7-9CEF-6AC5A5FC575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45482" y="5354875"/>
            <a:ext cx="6587966" cy="1309734"/>
          </a:xfrm>
          <a:prstGeom prst="rect">
            <a:avLst/>
          </a:prstGeom>
        </p:spPr>
      </p:pic>
    </p:spTree>
    <p:extLst>
      <p:ext uri="{BB962C8B-B14F-4D97-AF65-F5344CB8AC3E}">
        <p14:creationId xmlns:p14="http://schemas.microsoft.com/office/powerpoint/2010/main" val="294509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20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150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150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23E85-4132-48C3-A3A8-76EA537D4F74}"/>
              </a:ext>
            </a:extLst>
          </p:cNvPr>
          <p:cNvSpPr>
            <a:spLocks noGrp="1"/>
          </p:cNvSpPr>
          <p:nvPr>
            <p:ph type="title"/>
          </p:nvPr>
        </p:nvSpPr>
        <p:spPr/>
        <p:txBody>
          <a:bodyPr/>
          <a:lstStyle/>
          <a:p>
            <a:r>
              <a:rPr lang="nl-NL"/>
              <a:t>Planning les</a:t>
            </a:r>
          </a:p>
        </p:txBody>
      </p:sp>
      <p:sp>
        <p:nvSpPr>
          <p:cNvPr id="3" name="Tijdelijke aanduiding voor inhoud 2">
            <a:extLst>
              <a:ext uri="{FF2B5EF4-FFF2-40B4-BE49-F238E27FC236}">
                <a16:creationId xmlns:a16="http://schemas.microsoft.com/office/drawing/2014/main" id="{6961EA90-8DDD-42D8-B42D-EC3BC4ECE8D0}"/>
              </a:ext>
            </a:extLst>
          </p:cNvPr>
          <p:cNvSpPr>
            <a:spLocks noGrp="1"/>
          </p:cNvSpPr>
          <p:nvPr>
            <p:ph idx="1"/>
          </p:nvPr>
        </p:nvSpPr>
        <p:spPr/>
        <p:txBody>
          <a:bodyPr/>
          <a:lstStyle/>
          <a:p>
            <a:r>
              <a:rPr lang="nl-NL" dirty="0"/>
              <a:t>Terugblik Deltamanagement</a:t>
            </a:r>
          </a:p>
          <a:p>
            <a:r>
              <a:rPr lang="nl-NL" dirty="0"/>
              <a:t>Watermanagement Nationaal Regionaal Lokaal</a:t>
            </a:r>
          </a:p>
        </p:txBody>
      </p:sp>
    </p:spTree>
    <p:extLst>
      <p:ext uri="{BB962C8B-B14F-4D97-AF65-F5344CB8AC3E}">
        <p14:creationId xmlns:p14="http://schemas.microsoft.com/office/powerpoint/2010/main" val="387676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49E50-A600-4384-8ACA-7809742A138A}"/>
              </a:ext>
            </a:extLst>
          </p:cNvPr>
          <p:cNvSpPr>
            <a:spLocks noGrp="1"/>
          </p:cNvSpPr>
          <p:nvPr>
            <p:ph type="title"/>
          </p:nvPr>
        </p:nvSpPr>
        <p:spPr/>
        <p:txBody>
          <a:bodyPr/>
          <a:lstStyle/>
          <a:p>
            <a:endParaRPr lang="nl-NL"/>
          </a:p>
        </p:txBody>
      </p:sp>
      <p:pic>
        <p:nvPicPr>
          <p:cNvPr id="7" name="Tijdelijke aanduiding voor inhoud 6" descr="Afbeelding met schermafbeelding, vogel&#10;&#10;Automatisch gegenereerde beschrijving">
            <a:extLst>
              <a:ext uri="{FF2B5EF4-FFF2-40B4-BE49-F238E27FC236}">
                <a16:creationId xmlns:a16="http://schemas.microsoft.com/office/drawing/2014/main" id="{297A9EF4-BB9B-4AFA-84BF-E336CE48974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2922463"/>
            <a:ext cx="5384800" cy="1881436"/>
          </a:xfrm>
        </p:spPr>
      </p:pic>
      <p:sp>
        <p:nvSpPr>
          <p:cNvPr id="4" name="Tijdelijke aanduiding voor inhoud 3">
            <a:extLst>
              <a:ext uri="{FF2B5EF4-FFF2-40B4-BE49-F238E27FC236}">
                <a16:creationId xmlns:a16="http://schemas.microsoft.com/office/drawing/2014/main" id="{6A555B5D-6AF1-4AAD-9C75-3A98CC9FA390}"/>
              </a:ext>
            </a:extLst>
          </p:cNvPr>
          <p:cNvSpPr>
            <a:spLocks noGrp="1"/>
          </p:cNvSpPr>
          <p:nvPr>
            <p:ph sz="half" idx="2"/>
          </p:nvPr>
        </p:nvSpPr>
        <p:spPr/>
        <p:txBody>
          <a:bodyPr/>
          <a:lstStyle/>
          <a:p>
            <a:endParaRPr lang="nl-NL"/>
          </a:p>
        </p:txBody>
      </p:sp>
      <p:pic>
        <p:nvPicPr>
          <p:cNvPr id="5" name="Afbeelding 4">
            <a:extLst>
              <a:ext uri="{FF2B5EF4-FFF2-40B4-BE49-F238E27FC236}">
                <a16:creationId xmlns:a16="http://schemas.microsoft.com/office/drawing/2014/main" id="{AD3197E3-3DCE-4A58-BDCF-A0650EAA10FE}"/>
              </a:ext>
            </a:extLst>
          </p:cNvPr>
          <p:cNvPicPr>
            <a:picLocks noChangeAspect="1"/>
          </p:cNvPicPr>
          <p:nvPr/>
        </p:nvPicPr>
        <p:blipFill>
          <a:blip r:embed="rId3"/>
          <a:stretch>
            <a:fillRect/>
          </a:stretch>
        </p:blipFill>
        <p:spPr>
          <a:xfrm>
            <a:off x="0" y="-1732512"/>
            <a:ext cx="12191999" cy="8590512"/>
          </a:xfrm>
          <a:prstGeom prst="rect">
            <a:avLst/>
          </a:prstGeom>
        </p:spPr>
      </p:pic>
    </p:spTree>
    <p:extLst>
      <p:ext uri="{BB962C8B-B14F-4D97-AF65-F5344CB8AC3E}">
        <p14:creationId xmlns:p14="http://schemas.microsoft.com/office/powerpoint/2010/main" val="124810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691F0EF-0E6B-46BF-8D6D-8C2A88C75CBE}"/>
              </a:ext>
            </a:extLst>
          </p:cNvPr>
          <p:cNvPicPr>
            <a:picLocks noChangeAspect="1"/>
          </p:cNvPicPr>
          <p:nvPr/>
        </p:nvPicPr>
        <p:blipFill rotWithShape="1">
          <a:blip r:embed="rId3"/>
          <a:srcRect l="42210" t="3136" r="1420" b="20552"/>
          <a:stretch/>
        </p:blipFill>
        <p:spPr>
          <a:xfrm>
            <a:off x="0" y="4750067"/>
            <a:ext cx="4456497" cy="2107933"/>
          </a:xfrm>
          <a:prstGeom prst="rect">
            <a:avLst/>
          </a:prstGeom>
        </p:spPr>
      </p:pic>
      <p:sp>
        <p:nvSpPr>
          <p:cNvPr id="2" name="Titel 1"/>
          <p:cNvSpPr>
            <a:spLocks noGrp="1"/>
          </p:cNvSpPr>
          <p:nvPr>
            <p:ph type="title"/>
          </p:nvPr>
        </p:nvSpPr>
        <p:spPr/>
        <p:txBody>
          <a:bodyPr/>
          <a:lstStyle/>
          <a:p>
            <a:r>
              <a:rPr lang="nl-NL"/>
              <a:t>Waterbeheer in Nederland Nationaal Regionaal en Lokaal</a:t>
            </a:r>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a:t>Wie zijn onze waterbeheerders ook al weer?</a:t>
            </a:r>
          </a:p>
          <a:p>
            <a:r>
              <a:rPr lang="nl-NL"/>
              <a:t>Deltacommissie </a:t>
            </a:r>
          </a:p>
          <a:p>
            <a:pPr lvl="1"/>
            <a:r>
              <a:rPr lang="nl-NL"/>
              <a:t> Nederland nu en in de toekomst beschermen tegen hoogwater en zorgen voor voldoende zoetwater</a:t>
            </a:r>
          </a:p>
          <a:p>
            <a:r>
              <a:rPr lang="nl-NL"/>
              <a:t>Rijkswaterstaat </a:t>
            </a:r>
          </a:p>
          <a:p>
            <a:pPr lvl="1"/>
            <a:r>
              <a:rPr lang="nl-NL"/>
              <a:t>uitvoeringsorganisatie van het ministerie van Infrastructuur en Waterstaat en werkt dagelijks aan een veilig, leefbaar en bereikbaar Nederland.</a:t>
            </a:r>
          </a:p>
          <a:p>
            <a:r>
              <a:rPr lang="nl-NL"/>
              <a:t>Waterschap</a:t>
            </a:r>
          </a:p>
          <a:p>
            <a:pPr lvl="1"/>
            <a:r>
              <a:rPr lang="nl-NL"/>
              <a:t>Schoon water, voldoende water, Veilige dijken, Rioolwaterzuivering</a:t>
            </a:r>
          </a:p>
          <a:p>
            <a:r>
              <a:rPr lang="nl-NL"/>
              <a:t>Gemeenten</a:t>
            </a:r>
          </a:p>
          <a:p>
            <a:pPr lvl="1"/>
            <a:r>
              <a:rPr lang="nl-NL"/>
              <a:t>Riolering		&gt; Rioolheffing</a:t>
            </a:r>
          </a:p>
          <a:p>
            <a:pPr lvl="1"/>
            <a:r>
              <a:rPr lang="nl-NL"/>
              <a:t>Oppervlaktewater kwaliteit en kwantiteit</a:t>
            </a:r>
          </a:p>
          <a:p>
            <a:pPr lvl="1"/>
            <a:r>
              <a:rPr lang="nl-NL"/>
              <a:t>Hemelwater opvangen/afvoeren naar RWZI/waterschap</a:t>
            </a:r>
          </a:p>
          <a:p>
            <a:r>
              <a:rPr lang="nl-NL"/>
              <a:t>Provincies</a:t>
            </a:r>
          </a:p>
          <a:p>
            <a:pPr lvl="1"/>
            <a:r>
              <a:rPr lang="nl-NL"/>
              <a:t>Coördinerend, sturing en monitoring</a:t>
            </a:r>
          </a:p>
          <a:p>
            <a:pPr marL="0" indent="0">
              <a:buNone/>
            </a:pPr>
            <a:endParaRPr lang="nl-NL"/>
          </a:p>
          <a:p>
            <a:pPr marL="0" indent="0">
              <a:buNone/>
            </a:pPr>
            <a:endParaRPr lang="nl-NL"/>
          </a:p>
          <a:p>
            <a:pPr marL="0" indent="0">
              <a:buNone/>
            </a:pPr>
            <a:endParaRPr lang="nl-NL"/>
          </a:p>
        </p:txBody>
      </p:sp>
    </p:spTree>
    <p:extLst>
      <p:ext uri="{BB962C8B-B14F-4D97-AF65-F5344CB8AC3E}">
        <p14:creationId xmlns:p14="http://schemas.microsoft.com/office/powerpoint/2010/main" val="70634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7A5636-830F-42D1-A2B8-8B8364A75DE7}"/>
              </a:ext>
            </a:extLst>
          </p:cNvPr>
          <p:cNvSpPr>
            <a:spLocks noGrp="1"/>
          </p:cNvSpPr>
          <p:nvPr>
            <p:ph type="title"/>
          </p:nvPr>
        </p:nvSpPr>
        <p:spPr/>
        <p:txBody>
          <a:bodyPr/>
          <a:lstStyle/>
          <a:p>
            <a:endParaRPr lang="nl-NL"/>
          </a:p>
        </p:txBody>
      </p:sp>
      <p:pic>
        <p:nvPicPr>
          <p:cNvPr id="12" name="Afbeelding 11">
            <a:extLst>
              <a:ext uri="{FF2B5EF4-FFF2-40B4-BE49-F238E27FC236}">
                <a16:creationId xmlns:a16="http://schemas.microsoft.com/office/drawing/2014/main" id="{5425C1E3-16B5-42C6-8AAB-204EF053D63D}"/>
              </a:ext>
            </a:extLst>
          </p:cNvPr>
          <p:cNvPicPr>
            <a:picLocks noChangeAspect="1"/>
          </p:cNvPicPr>
          <p:nvPr/>
        </p:nvPicPr>
        <p:blipFill rotWithShape="1">
          <a:blip r:embed="rId2"/>
          <a:srcRect l="10339" r="10292"/>
          <a:stretch/>
        </p:blipFill>
        <p:spPr>
          <a:xfrm>
            <a:off x="0" y="0"/>
            <a:ext cx="10321772" cy="7315200"/>
          </a:xfrm>
          <a:prstGeom prst="rect">
            <a:avLst/>
          </a:prstGeom>
        </p:spPr>
      </p:pic>
      <p:sp>
        <p:nvSpPr>
          <p:cNvPr id="14" name="Tijdelijke aanduiding voor inhoud 13">
            <a:extLst>
              <a:ext uri="{FF2B5EF4-FFF2-40B4-BE49-F238E27FC236}">
                <a16:creationId xmlns:a16="http://schemas.microsoft.com/office/drawing/2014/main" id="{D2BFF6B9-E833-46FC-914D-7A837BB7BB24}"/>
              </a:ext>
            </a:extLst>
          </p:cNvPr>
          <p:cNvSpPr>
            <a:spLocks noGrp="1"/>
          </p:cNvSpPr>
          <p:nvPr>
            <p:ph idx="1"/>
          </p:nvPr>
        </p:nvSpPr>
        <p:spPr>
          <a:xfrm>
            <a:off x="9996256" y="1196753"/>
            <a:ext cx="2195744" cy="4929411"/>
          </a:xfrm>
        </p:spPr>
        <p:txBody>
          <a:bodyPr/>
          <a:lstStyle/>
          <a:p>
            <a:endParaRPr lang="nl-NL"/>
          </a:p>
        </p:txBody>
      </p:sp>
      <p:sp>
        <p:nvSpPr>
          <p:cNvPr id="15" name="Ovaal 14">
            <a:extLst>
              <a:ext uri="{FF2B5EF4-FFF2-40B4-BE49-F238E27FC236}">
                <a16:creationId xmlns:a16="http://schemas.microsoft.com/office/drawing/2014/main" id="{E7B20E8D-4D45-4063-A59F-9F9516969A61}"/>
              </a:ext>
            </a:extLst>
          </p:cNvPr>
          <p:cNvSpPr/>
          <p:nvPr/>
        </p:nvSpPr>
        <p:spPr>
          <a:xfrm>
            <a:off x="7069898" y="1100831"/>
            <a:ext cx="2494625" cy="92327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a:extLst>
              <a:ext uri="{FF2B5EF4-FFF2-40B4-BE49-F238E27FC236}">
                <a16:creationId xmlns:a16="http://schemas.microsoft.com/office/drawing/2014/main" id="{397B3CD8-F872-4738-99E1-D539309E35C2}"/>
              </a:ext>
            </a:extLst>
          </p:cNvPr>
          <p:cNvSpPr/>
          <p:nvPr/>
        </p:nvSpPr>
        <p:spPr>
          <a:xfrm>
            <a:off x="1207365" y="4129597"/>
            <a:ext cx="1819922" cy="281718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3012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41738-58FB-4737-8935-E2B2A2854006}"/>
              </a:ext>
            </a:extLst>
          </p:cNvPr>
          <p:cNvSpPr>
            <a:spLocks noGrp="1"/>
          </p:cNvSpPr>
          <p:nvPr>
            <p:ph type="title"/>
          </p:nvPr>
        </p:nvSpPr>
        <p:spPr/>
        <p:txBody>
          <a:bodyPr/>
          <a:lstStyle/>
          <a:p>
            <a:r>
              <a:rPr lang="nl-NL"/>
              <a:t>Deltacommissaris: Deltaprogramma 2015 &amp; 2020</a:t>
            </a:r>
          </a:p>
        </p:txBody>
      </p:sp>
      <p:sp>
        <p:nvSpPr>
          <p:cNvPr id="3" name="Tijdelijke aanduiding voor inhoud 2">
            <a:extLst>
              <a:ext uri="{FF2B5EF4-FFF2-40B4-BE49-F238E27FC236}">
                <a16:creationId xmlns:a16="http://schemas.microsoft.com/office/drawing/2014/main" id="{9161BB1C-8209-43EB-97BB-3587BC59F503}"/>
              </a:ext>
            </a:extLst>
          </p:cNvPr>
          <p:cNvSpPr>
            <a:spLocks noGrp="1"/>
          </p:cNvSpPr>
          <p:nvPr>
            <p:ph idx="1"/>
          </p:nvPr>
        </p:nvSpPr>
        <p:spPr/>
        <p:txBody>
          <a:bodyPr/>
          <a:lstStyle/>
          <a:p>
            <a:pPr marL="0" indent="0">
              <a:buNone/>
            </a:pPr>
            <a:r>
              <a:rPr lang="nl-NL"/>
              <a:t>De overheid wil Nederland nu en in de toekomst beschermen tegen hoogwater en zorgen voor voldoende zoetwater. Ook wil de overheid ons land zo inrichten dat het klimaatbestendig en water robuust wordt. </a:t>
            </a:r>
          </a:p>
        </p:txBody>
      </p:sp>
      <p:pic>
        <p:nvPicPr>
          <p:cNvPr id="4" name="Afbeelding 3">
            <a:hlinkClick r:id="rId2"/>
            <a:extLst>
              <a:ext uri="{FF2B5EF4-FFF2-40B4-BE49-F238E27FC236}">
                <a16:creationId xmlns:a16="http://schemas.microsoft.com/office/drawing/2014/main" id="{7B7531A7-0D65-401E-9F35-F51301F68343}"/>
              </a:ext>
            </a:extLst>
          </p:cNvPr>
          <p:cNvPicPr>
            <a:picLocks noChangeAspect="1"/>
          </p:cNvPicPr>
          <p:nvPr/>
        </p:nvPicPr>
        <p:blipFill rotWithShape="1">
          <a:blip r:embed="rId3"/>
          <a:srcRect l="48714" t="13204" r="17209" b="4851"/>
          <a:stretch/>
        </p:blipFill>
        <p:spPr>
          <a:xfrm>
            <a:off x="3994200" y="3258105"/>
            <a:ext cx="2415479" cy="3267239"/>
          </a:xfrm>
          <a:prstGeom prst="rect">
            <a:avLst/>
          </a:prstGeom>
        </p:spPr>
      </p:pic>
      <p:pic>
        <p:nvPicPr>
          <p:cNvPr id="5" name="Afbeelding 4">
            <a:hlinkClick r:id="rId4"/>
            <a:extLst>
              <a:ext uri="{FF2B5EF4-FFF2-40B4-BE49-F238E27FC236}">
                <a16:creationId xmlns:a16="http://schemas.microsoft.com/office/drawing/2014/main" id="{986157BF-CEC8-424A-B83A-40FC4D37DFF6}"/>
              </a:ext>
            </a:extLst>
          </p:cNvPr>
          <p:cNvPicPr>
            <a:picLocks noChangeAspect="1"/>
          </p:cNvPicPr>
          <p:nvPr/>
        </p:nvPicPr>
        <p:blipFill>
          <a:blip r:embed="rId5"/>
          <a:stretch>
            <a:fillRect/>
          </a:stretch>
        </p:blipFill>
        <p:spPr>
          <a:xfrm>
            <a:off x="7668252" y="3258105"/>
            <a:ext cx="2278289" cy="3267239"/>
          </a:xfrm>
          <a:prstGeom prst="rect">
            <a:avLst/>
          </a:prstGeom>
        </p:spPr>
      </p:pic>
      <p:pic>
        <p:nvPicPr>
          <p:cNvPr id="7" name="Afbeelding 6">
            <a:extLst>
              <a:ext uri="{FF2B5EF4-FFF2-40B4-BE49-F238E27FC236}">
                <a16:creationId xmlns:a16="http://schemas.microsoft.com/office/drawing/2014/main" id="{1E7E04EF-613A-43BA-A838-C42765A9991D}"/>
              </a:ext>
            </a:extLst>
          </p:cNvPr>
          <p:cNvPicPr>
            <a:picLocks noChangeAspect="1"/>
          </p:cNvPicPr>
          <p:nvPr/>
        </p:nvPicPr>
        <p:blipFill rotWithShape="1">
          <a:blip r:embed="rId6"/>
          <a:srcRect l="48764" t="4547" r="16946" b="72763"/>
          <a:stretch/>
        </p:blipFill>
        <p:spPr>
          <a:xfrm>
            <a:off x="263012" y="4854353"/>
            <a:ext cx="3416968" cy="1271811"/>
          </a:xfrm>
          <a:prstGeom prst="rect">
            <a:avLst/>
          </a:prstGeom>
        </p:spPr>
      </p:pic>
      <p:sp>
        <p:nvSpPr>
          <p:cNvPr id="6" name="Ovaal 5">
            <a:extLst>
              <a:ext uri="{FF2B5EF4-FFF2-40B4-BE49-F238E27FC236}">
                <a16:creationId xmlns:a16="http://schemas.microsoft.com/office/drawing/2014/main" id="{174BE9D6-D405-4CB9-9E77-36492DCAC035}"/>
              </a:ext>
            </a:extLst>
          </p:cNvPr>
          <p:cNvSpPr/>
          <p:nvPr/>
        </p:nvSpPr>
        <p:spPr>
          <a:xfrm rot="5217675">
            <a:off x="2380744" y="4994831"/>
            <a:ext cx="754297" cy="166631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4372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30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B9262-23B9-4F05-B6B4-E04E4D7530A5}"/>
              </a:ext>
            </a:extLst>
          </p:cNvPr>
          <p:cNvSpPr>
            <a:spLocks noGrp="1"/>
          </p:cNvSpPr>
          <p:nvPr>
            <p:ph type="title"/>
          </p:nvPr>
        </p:nvSpPr>
        <p:spPr/>
        <p:txBody>
          <a:bodyPr/>
          <a:lstStyle/>
          <a:p>
            <a:r>
              <a:rPr lang="nl-NL"/>
              <a:t>Adaptief deltamanagement (ADM) </a:t>
            </a:r>
          </a:p>
        </p:txBody>
      </p:sp>
      <p:sp>
        <p:nvSpPr>
          <p:cNvPr id="3" name="Tijdelijke aanduiding voor inhoud 2">
            <a:extLst>
              <a:ext uri="{FF2B5EF4-FFF2-40B4-BE49-F238E27FC236}">
                <a16:creationId xmlns:a16="http://schemas.microsoft.com/office/drawing/2014/main" id="{FA326B77-4FDF-4001-8FC2-096A35A61C8D}"/>
              </a:ext>
            </a:extLst>
          </p:cNvPr>
          <p:cNvSpPr>
            <a:spLocks noGrp="1"/>
          </p:cNvSpPr>
          <p:nvPr>
            <p:ph idx="1"/>
          </p:nvPr>
        </p:nvSpPr>
        <p:spPr/>
        <p:txBody>
          <a:bodyPr>
            <a:normAutofit/>
          </a:bodyPr>
          <a:lstStyle/>
          <a:p>
            <a:r>
              <a:rPr lang="nl-NL"/>
              <a:t>Adaptief deltamanagement (ADM) is een aanpak om op een verstandige manier om te gaan met onzekerheden door ver vooruit te kijken naar de opgaven die op lange termijn spelen en die te verbinden met het nu (Deltaprogramma, 2014). </a:t>
            </a:r>
          </a:p>
          <a:p>
            <a:r>
              <a:rPr lang="nl-NL"/>
              <a:t>Adaptief deltamanagement beoogt afwegingen te kunnen maken over investeringen rekening houdend met de grote onzekerheden in de toekomstige ontwikkelingen (Bloemen, 2012).</a:t>
            </a:r>
          </a:p>
          <a:p>
            <a:endParaRPr lang="nl-NL"/>
          </a:p>
        </p:txBody>
      </p:sp>
    </p:spTree>
    <p:extLst>
      <p:ext uri="{BB962C8B-B14F-4D97-AF65-F5344CB8AC3E}">
        <p14:creationId xmlns:p14="http://schemas.microsoft.com/office/powerpoint/2010/main" val="396231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A8D358-562E-48BD-9A13-893D34D7755E}"/>
              </a:ext>
            </a:extLst>
          </p:cNvPr>
          <p:cNvSpPr>
            <a:spLocks noGrp="1"/>
          </p:cNvSpPr>
          <p:nvPr>
            <p:ph type="title"/>
          </p:nvPr>
        </p:nvSpPr>
        <p:spPr/>
        <p:txBody>
          <a:bodyPr/>
          <a:lstStyle/>
          <a:p>
            <a:r>
              <a:rPr lang="nl-NL"/>
              <a:t>Kernpunten van adaptief deltamanagement</a:t>
            </a:r>
          </a:p>
        </p:txBody>
      </p:sp>
      <p:sp>
        <p:nvSpPr>
          <p:cNvPr id="3" name="Tijdelijke aanduiding voor inhoud 2">
            <a:extLst>
              <a:ext uri="{FF2B5EF4-FFF2-40B4-BE49-F238E27FC236}">
                <a16:creationId xmlns:a16="http://schemas.microsoft.com/office/drawing/2014/main" id="{23B0E846-A2C4-491F-9EE2-12114727B686}"/>
              </a:ext>
            </a:extLst>
          </p:cNvPr>
          <p:cNvSpPr>
            <a:spLocks noGrp="1"/>
          </p:cNvSpPr>
          <p:nvPr>
            <p:ph idx="1"/>
          </p:nvPr>
        </p:nvSpPr>
        <p:spPr/>
        <p:txBody>
          <a:bodyPr>
            <a:normAutofit fontScale="85000" lnSpcReduction="10000"/>
          </a:bodyPr>
          <a:lstStyle/>
          <a:p>
            <a:r>
              <a:rPr lang="nl-NL"/>
              <a:t>Beslissingen die we nu nemen verbinden met de opgaven voor waterveiligheid en zoetwater op de lange termijn;</a:t>
            </a:r>
          </a:p>
          <a:p>
            <a:r>
              <a:rPr lang="nl-NL"/>
              <a:t>Zorgen dat oplossingen flexibel zijn;</a:t>
            </a:r>
          </a:p>
          <a:p>
            <a:r>
              <a:rPr lang="nl-NL"/>
              <a:t>Meerdere strategieën klaar hebben en ervoor zorgen dat we snel kunnen wisselen als de omstandigheden veranderen (adaptatiepaden);</a:t>
            </a:r>
          </a:p>
          <a:p>
            <a:pPr lvl="1" indent="-342900"/>
            <a:r>
              <a:rPr lang="nl-NL"/>
              <a:t>Bijvoorbeeld door rivieren stap voor stap meer ruimte te geven</a:t>
            </a:r>
          </a:p>
          <a:p>
            <a:pPr lvl="1" indent="-342900"/>
            <a:r>
              <a:rPr lang="nl-NL"/>
              <a:t>Of door de kust te versterken met zandsuppleties die we eenvoudig kunnen aanpassen als dat nodig is: meer of minder suppleren, of op een andere plaats</a:t>
            </a:r>
          </a:p>
          <a:p>
            <a:r>
              <a:rPr lang="nl-NL"/>
              <a:t>Investeringen in waterveiligheid en zoetwater verbinden met investeringen in bijvoorbeeld ruimtelijke inrichting en natuur en herontwikkeling waar mogelijk water robuust en klimaatbestendig maken.</a:t>
            </a:r>
          </a:p>
        </p:txBody>
      </p:sp>
    </p:spTree>
    <p:extLst>
      <p:ext uri="{BB962C8B-B14F-4D97-AF65-F5344CB8AC3E}">
        <p14:creationId xmlns:p14="http://schemas.microsoft.com/office/powerpoint/2010/main" val="135424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691FC-33B1-4DE5-A5EC-676EC614C18D}"/>
              </a:ext>
            </a:extLst>
          </p:cNvPr>
          <p:cNvSpPr>
            <a:spLocks noGrp="1"/>
          </p:cNvSpPr>
          <p:nvPr>
            <p:ph type="title"/>
          </p:nvPr>
        </p:nvSpPr>
        <p:spPr/>
        <p:txBody>
          <a:bodyPr/>
          <a:lstStyle/>
          <a:p>
            <a:r>
              <a:rPr lang="nl-NL"/>
              <a:t>Meten, Weten, Handelen</a:t>
            </a:r>
          </a:p>
        </p:txBody>
      </p:sp>
      <p:sp>
        <p:nvSpPr>
          <p:cNvPr id="3" name="Tijdelijke aanduiding voor inhoud 2">
            <a:extLst>
              <a:ext uri="{FF2B5EF4-FFF2-40B4-BE49-F238E27FC236}">
                <a16:creationId xmlns:a16="http://schemas.microsoft.com/office/drawing/2014/main" id="{D0F7B4E5-1745-41E9-938B-673BF25DA519}"/>
              </a:ext>
            </a:extLst>
          </p:cNvPr>
          <p:cNvSpPr>
            <a:spLocks noGrp="1"/>
          </p:cNvSpPr>
          <p:nvPr>
            <p:ph idx="1"/>
          </p:nvPr>
        </p:nvSpPr>
        <p:spPr>
          <a:xfrm>
            <a:off x="2735627" y="1196753"/>
            <a:ext cx="9555834" cy="4929411"/>
          </a:xfrm>
        </p:spPr>
        <p:txBody>
          <a:bodyPr>
            <a:normAutofit fontScale="92500"/>
          </a:bodyPr>
          <a:lstStyle/>
          <a:p>
            <a:r>
              <a:rPr lang="nl-NL"/>
              <a:t>Adaptief werken = niet afwachten maar voortdurend alert zijn en op het juiste moment maatregelen nemen. </a:t>
            </a:r>
          </a:p>
          <a:p>
            <a:r>
              <a:rPr lang="nl-NL"/>
              <a:t>Het Deltaprogramma brengt met de methodiek ‘Meten, Weten, Handelen’ in beeld hoe het Deltaprogramma ervoor staat en geeft inzicht in 4 vragen:</a:t>
            </a:r>
          </a:p>
          <a:p>
            <a:pPr lvl="1"/>
            <a:r>
              <a:rPr lang="nl-NL"/>
              <a:t>Zijn we nog op schema: verloopt de uitvoering volgens plan en bereiken we de doelen?</a:t>
            </a:r>
          </a:p>
          <a:p>
            <a:pPr lvl="1"/>
            <a:r>
              <a:rPr lang="nl-NL"/>
              <a:t>Zijn we nog op koers: zijn er nieuwe ontwikkelingen die aanleiding geven voor het bijstellen van eerder gemaakte keuzen?</a:t>
            </a:r>
          </a:p>
          <a:p>
            <a:pPr lvl="1"/>
            <a:r>
              <a:rPr lang="nl-NL"/>
              <a:t>Integrale aanpak: pakken we de opgaven integraal aan?</a:t>
            </a:r>
          </a:p>
          <a:p>
            <a:pPr lvl="1"/>
            <a:r>
              <a:rPr lang="nl-NL"/>
              <a:t>Participatie: is er waar nodig sprake van brede participatie van overheden, bedrijven, maatschappelijke organisaties en burgers?</a:t>
            </a:r>
          </a:p>
        </p:txBody>
      </p:sp>
    </p:spTree>
    <p:extLst>
      <p:ext uri="{BB962C8B-B14F-4D97-AF65-F5344CB8AC3E}">
        <p14:creationId xmlns:p14="http://schemas.microsoft.com/office/powerpoint/2010/main" val="2291056769"/>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0BCBD1-82FD-4F1A-8F72-18B48C76CA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7C85AA-C9CD-4C87-83DC-94FC9D823D3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CEDE4D5-9AEE-48CC-AD2E-FEE382A1DF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TotalTime>
  <Words>1113</Words>
  <Application>Microsoft Office PowerPoint</Application>
  <PresentationFormat>Breedbeeld</PresentationFormat>
  <Paragraphs>94</Paragraphs>
  <Slides>14</Slides>
  <Notes>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Calibri</vt:lpstr>
      <vt:lpstr>Helicon thema</vt:lpstr>
      <vt:lpstr>De wereld en ik</vt:lpstr>
      <vt:lpstr>Planning les</vt:lpstr>
      <vt:lpstr>PowerPoint-presentatie</vt:lpstr>
      <vt:lpstr>Waterbeheer in Nederland Nationaal Regionaal en Lokaal</vt:lpstr>
      <vt:lpstr>PowerPoint-presentatie</vt:lpstr>
      <vt:lpstr>Deltacommissaris: Deltaprogramma 2015 &amp; 2020</vt:lpstr>
      <vt:lpstr>Adaptief deltamanagement (ADM) </vt:lpstr>
      <vt:lpstr>Kernpunten van adaptief deltamanagement</vt:lpstr>
      <vt:lpstr>Meten, Weten, Handelen</vt:lpstr>
      <vt:lpstr>PowerPoint-presentatie</vt:lpstr>
      <vt:lpstr>Waterbeheer in Nederland Nationaal Regionaal en Lokaal</vt:lpstr>
      <vt:lpstr>Waterschappen</vt:lpstr>
      <vt:lpstr>Gemeente</vt:lpstr>
      <vt:lpstr>Provincie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cp:lastModifiedBy>Stijn Weijermars</cp:lastModifiedBy>
  <cp:revision>3</cp:revision>
  <cp:lastPrinted>2017-09-07T09:56:36Z</cp:lastPrinted>
  <dcterms:created xsi:type="dcterms:W3CDTF">2015-02-09T20:38:33Z</dcterms:created>
  <dcterms:modified xsi:type="dcterms:W3CDTF">2019-12-18T09:17:11Z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